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5" r:id="rId16"/>
    <p:sldId id="276" r:id="rId17"/>
    <p:sldId id="277" r:id="rId18"/>
    <p:sldId id="278" r:id="rId19"/>
    <p:sldId id="269" r:id="rId20"/>
    <p:sldId id="270" r:id="rId21"/>
    <p:sldId id="271" r:id="rId22"/>
    <p:sldId id="272"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rgbClr val="FF3399"/>
                </a:solidFill>
                <a:latin typeface="Algerian" pitchFamily="82" charset="0"/>
              </a:rPr>
              <a:t>SMOOTH MUSCLE</a:t>
            </a:r>
            <a:endParaRPr lang="en-US" sz="6600" dirty="0">
              <a:solidFill>
                <a:srgbClr val="FF3399"/>
              </a:solidFill>
              <a:latin typeface="Algerian" pitchFamily="82" charset="0"/>
            </a:endParaRPr>
          </a:p>
        </p:txBody>
      </p:sp>
      <p:sp>
        <p:nvSpPr>
          <p:cNvPr id="3" name="Subtitle 2"/>
          <p:cNvSpPr>
            <a:spLocks noGrp="1"/>
          </p:cNvSpPr>
          <p:nvPr>
            <p:ph type="subTitle" idx="1"/>
          </p:nvPr>
        </p:nvSpPr>
        <p:spPr/>
        <p:txBody>
          <a:bodyPr/>
          <a:lstStyle/>
          <a:p>
            <a:r>
              <a:rPr lang="en-US" dirty="0" err="1" smtClean="0">
                <a:solidFill>
                  <a:srgbClr val="00B050"/>
                </a:solidFill>
                <a:latin typeface="Times New Roman" pitchFamily="18" charset="0"/>
                <a:cs typeface="Times New Roman" pitchFamily="18" charset="0"/>
              </a:rPr>
              <a:t>Dr.T.S.Asta</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Eshwaran</a:t>
            </a:r>
            <a:endParaRPr lang="en-US" dirty="0" smtClean="0">
              <a:solidFill>
                <a:srgbClr val="00B050"/>
              </a:solidFill>
              <a:latin typeface="Times New Roman" pitchFamily="18" charset="0"/>
              <a:cs typeface="Times New Roman" pitchFamily="18" charset="0"/>
            </a:endParaRPr>
          </a:p>
          <a:p>
            <a:r>
              <a:rPr lang="en-US" dirty="0" smtClean="0">
                <a:solidFill>
                  <a:srgbClr val="00B050"/>
                </a:solidFill>
                <a:latin typeface="Times New Roman" pitchFamily="18" charset="0"/>
                <a:cs typeface="Times New Roman" pitchFamily="18" charset="0"/>
              </a:rPr>
              <a:t>Dept. of Physiology</a:t>
            </a:r>
          </a:p>
          <a:p>
            <a:r>
              <a:rPr lang="en-US" dirty="0" smtClean="0">
                <a:solidFill>
                  <a:srgbClr val="00B050"/>
                </a:solidFill>
                <a:latin typeface="Times New Roman" pitchFamily="18" charset="0"/>
                <a:cs typeface="Times New Roman" pitchFamily="18" charset="0"/>
              </a:rPr>
              <a:t>SKHMC, </a:t>
            </a:r>
            <a:r>
              <a:rPr lang="en-US" dirty="0" err="1" smtClean="0">
                <a:solidFill>
                  <a:srgbClr val="00B050"/>
                </a:solidFill>
                <a:latin typeface="Times New Roman" pitchFamily="18" charset="0"/>
                <a:cs typeface="Times New Roman" pitchFamily="18" charset="0"/>
              </a:rPr>
              <a:t>Kulasekharam</a:t>
            </a:r>
            <a:endParaRPr lang="en-US" dirty="0">
              <a:solidFill>
                <a:srgbClr val="00B05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10000"/>
          </a:bodyPr>
          <a:lstStyle/>
          <a:p>
            <a:pPr>
              <a:buNone/>
            </a:pPr>
            <a:r>
              <a:rPr lang="en-US" dirty="0" smtClean="0">
                <a:solidFill>
                  <a:srgbClr val="FFC000"/>
                </a:solidFill>
                <a:latin typeface="Times New Roman" pitchFamily="18" charset="0"/>
                <a:cs typeface="Times New Roman" pitchFamily="18" charset="0"/>
              </a:rPr>
              <a:t>TYPES OF SMOOTH MUSCLE FIBERS</a:t>
            </a:r>
          </a:p>
          <a:p>
            <a:pPr>
              <a:buNone/>
            </a:pPr>
            <a:r>
              <a:rPr lang="en-US" dirty="0" smtClean="0">
                <a:latin typeface="Times New Roman" pitchFamily="18" charset="0"/>
                <a:cs typeface="Times New Roman" pitchFamily="18" charset="0"/>
              </a:rPr>
              <a:t>  1. Single-unit or visceral smooth muscle fibers</a:t>
            </a:r>
          </a:p>
          <a:p>
            <a:pPr>
              <a:buNone/>
            </a:pPr>
            <a:r>
              <a:rPr lang="en-US" dirty="0" smtClean="0">
                <a:latin typeface="Times New Roman" pitchFamily="18" charset="0"/>
                <a:cs typeface="Times New Roman" pitchFamily="18" charset="0"/>
              </a:rPr>
              <a:t>  2. Multiunit smooth muscle fibers.</a:t>
            </a:r>
          </a:p>
          <a:p>
            <a:pPr>
              <a:buNone/>
            </a:pPr>
            <a:endParaRPr lang="en-US" b="1" dirty="0" smtClean="0">
              <a:latin typeface="Times New Roman" pitchFamily="18" charset="0"/>
              <a:cs typeface="Times New Roman" pitchFamily="18" charset="0"/>
            </a:endParaRPr>
          </a:p>
          <a:p>
            <a:pPr>
              <a:buNone/>
            </a:pPr>
            <a:r>
              <a:rPr lang="en-US" dirty="0" smtClean="0">
                <a:solidFill>
                  <a:srgbClr val="0070C0"/>
                </a:solidFill>
                <a:latin typeface="Times New Roman" pitchFamily="18" charset="0"/>
                <a:cs typeface="Times New Roman" pitchFamily="18" charset="0"/>
              </a:rPr>
              <a:t>SINGLE-UNIT OR VISCERAL SMOOTH MUSCLE</a:t>
            </a:r>
          </a:p>
          <a:p>
            <a:pPr>
              <a:buNone/>
            </a:pPr>
            <a:r>
              <a:rPr lang="en-US" dirty="0" smtClean="0">
                <a:solidFill>
                  <a:srgbClr val="0070C0"/>
                </a:solidFill>
                <a:latin typeface="Times New Roman" pitchFamily="18" charset="0"/>
                <a:cs typeface="Times New Roman" pitchFamily="18" charset="0"/>
              </a:rPr>
              <a:t>FIBERS</a:t>
            </a:r>
          </a:p>
          <a:p>
            <a:pPr>
              <a:buNone/>
            </a:pPr>
            <a:r>
              <a:rPr lang="en-US" dirty="0" smtClean="0">
                <a:latin typeface="Times New Roman" pitchFamily="18" charset="0"/>
                <a:cs typeface="Times New Roman" pitchFamily="18" charset="0"/>
              </a:rPr>
              <a:t>     	All the smooth muscle fibers in an organ function</a:t>
            </a:r>
          </a:p>
          <a:p>
            <a:pPr>
              <a:buNone/>
            </a:pPr>
            <a:r>
              <a:rPr lang="en-US" dirty="0" smtClean="0">
                <a:latin typeface="Times New Roman" pitchFamily="18" charset="0"/>
                <a:cs typeface="Times New Roman" pitchFamily="18" charset="0"/>
              </a:rPr>
              <a:t>as one unit. Fibers having many interconnecting gap</a:t>
            </a:r>
          </a:p>
          <a:p>
            <a:pPr>
              <a:buNone/>
            </a:pPr>
            <a:r>
              <a:rPr lang="en-US" dirty="0" smtClean="0">
                <a:latin typeface="Times New Roman" pitchFamily="18" charset="0"/>
                <a:cs typeface="Times New Roman" pitchFamily="18" charset="0"/>
              </a:rPr>
              <a:t>junctions. </a:t>
            </a:r>
          </a:p>
          <a:p>
            <a:pPr>
              <a:buNone/>
            </a:pPr>
            <a:r>
              <a:rPr lang="en-US" dirty="0" smtClean="0">
                <a:latin typeface="Times New Roman" pitchFamily="18" charset="0"/>
                <a:cs typeface="Times New Roman" pitchFamily="18" charset="0"/>
              </a:rPr>
              <a:t>	The gap junctions allow rapid spread of action potential</a:t>
            </a:r>
          </a:p>
          <a:p>
            <a:pPr>
              <a:buNone/>
            </a:pPr>
            <a:r>
              <a:rPr lang="en-US" dirty="0" smtClean="0">
                <a:latin typeface="Times New Roman" pitchFamily="18" charset="0"/>
                <a:cs typeface="Times New Roman" pitchFamily="18" charset="0"/>
              </a:rPr>
              <a:t>through out the tissue so that all the muscle fibers show</a:t>
            </a:r>
          </a:p>
          <a:p>
            <a:pPr>
              <a:buNone/>
            </a:pPr>
            <a:r>
              <a:rPr lang="en-US" dirty="0" smtClean="0">
                <a:latin typeface="Times New Roman" pitchFamily="18" charset="0"/>
                <a:cs typeface="Times New Roman" pitchFamily="18" charset="0"/>
              </a:rPr>
              <a:t>synchronous contraction as a single unit. </a:t>
            </a:r>
            <a:endParaRPr lang="en-US" dirty="0">
              <a:solidFill>
                <a:srgbClr val="92D05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800" i="1" dirty="0" smtClean="0">
                <a:solidFill>
                  <a:srgbClr val="C00000"/>
                </a:solidFill>
                <a:latin typeface="Times New Roman" pitchFamily="18" charset="0"/>
                <a:cs typeface="Times New Roman" pitchFamily="18" charset="0"/>
              </a:rPr>
              <a:t>Distribution of Single-unit Smooth Muscle Fibers</a:t>
            </a:r>
          </a:p>
          <a:p>
            <a:pPr>
              <a:buNone/>
            </a:pPr>
            <a:r>
              <a:rPr lang="en-US" sz="2800" dirty="0" smtClean="0">
                <a:latin typeface="Times New Roman" pitchFamily="18" charset="0"/>
                <a:cs typeface="Times New Roman" pitchFamily="18" charset="0"/>
              </a:rPr>
              <a:t>       Walls of the organs such as gastrointestinal </a:t>
            </a:r>
          </a:p>
          <a:p>
            <a:pPr>
              <a:buNone/>
            </a:pPr>
            <a:r>
              <a:rPr lang="en-US" sz="2800" dirty="0" smtClean="0">
                <a:latin typeface="Times New Roman" pitchFamily="18" charset="0"/>
                <a:cs typeface="Times New Roman" pitchFamily="18" charset="0"/>
              </a:rPr>
              <a:t>organs, uterus, </a:t>
            </a:r>
            <a:r>
              <a:rPr lang="en-US" sz="2800" dirty="0" err="1" smtClean="0">
                <a:latin typeface="Times New Roman" pitchFamily="18" charset="0"/>
                <a:cs typeface="Times New Roman" pitchFamily="18" charset="0"/>
              </a:rPr>
              <a:t>ureters</a:t>
            </a:r>
            <a:r>
              <a:rPr lang="en-US" sz="2800" dirty="0" smtClean="0">
                <a:latin typeface="Times New Roman" pitchFamily="18" charset="0"/>
                <a:cs typeface="Times New Roman" pitchFamily="18" charset="0"/>
              </a:rPr>
              <a:t> and respiratory tract.</a:t>
            </a:r>
          </a:p>
          <a:p>
            <a:pPr>
              <a:buNone/>
            </a:pPr>
            <a:r>
              <a:rPr lang="en-US" sz="2800" i="1" dirty="0" smtClean="0">
                <a:solidFill>
                  <a:srgbClr val="C00000"/>
                </a:solidFill>
                <a:latin typeface="Times New Roman" pitchFamily="18" charset="0"/>
                <a:cs typeface="Times New Roman" pitchFamily="18" charset="0"/>
              </a:rPr>
              <a:t>Features</a:t>
            </a:r>
          </a:p>
          <a:p>
            <a:r>
              <a:rPr lang="en-US" sz="2800" dirty="0" smtClean="0">
                <a:latin typeface="Times New Roman" pitchFamily="18" charset="0"/>
                <a:cs typeface="Times New Roman" pitchFamily="18" charset="0"/>
              </a:rPr>
              <a:t>Muscle fibers are arranged in sheets or bundles.</a:t>
            </a:r>
          </a:p>
          <a:p>
            <a:r>
              <a:rPr lang="en-US" sz="2800" dirty="0" smtClean="0">
                <a:latin typeface="Times New Roman" pitchFamily="18" charset="0"/>
                <a:cs typeface="Times New Roman" pitchFamily="18" charset="0"/>
              </a:rPr>
              <a:t>Ions move freely from one cell to the oth</a:t>
            </a:r>
            <a:r>
              <a:rPr lang="en-US" sz="2800" dirty="0" smtClean="0"/>
              <a:t>er.</a:t>
            </a:r>
          </a:p>
          <a:p>
            <a:r>
              <a:rPr lang="en-US" sz="2800" dirty="0" smtClean="0">
                <a:latin typeface="Times New Roman" pitchFamily="18" charset="0"/>
                <a:cs typeface="Times New Roman" pitchFamily="18" charset="0"/>
              </a:rPr>
              <a:t>All the muscle fibers of an organ contract or relax together and permit contraction and relaxation of the whole organ.</a:t>
            </a:r>
          </a:p>
          <a:p>
            <a:r>
              <a:rPr lang="en-US" sz="2800" dirty="0" smtClean="0">
                <a:latin typeface="Times New Roman" pitchFamily="18" charset="0"/>
                <a:cs typeface="Times New Roman" pitchFamily="18" charset="0"/>
              </a:rPr>
              <a:t>Has pacemaker cells, which are self-excitable.</a:t>
            </a:r>
          </a:p>
          <a:p>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a:buNone/>
            </a:pPr>
            <a:r>
              <a:rPr lang="en-US" sz="2800" dirty="0" smtClean="0">
                <a:solidFill>
                  <a:srgbClr val="00B0F0"/>
                </a:solidFill>
                <a:latin typeface="Times New Roman" pitchFamily="18" charset="0"/>
                <a:cs typeface="Times New Roman" pitchFamily="18" charset="0"/>
              </a:rPr>
              <a:t>MULTIUNIT SMOOTH MUSCLE FIBERS</a:t>
            </a:r>
          </a:p>
          <a:p>
            <a:pPr>
              <a:buNone/>
            </a:pPr>
            <a:r>
              <a:rPr lang="en-US" sz="2800" dirty="0" smtClean="0">
                <a:latin typeface="Times New Roman" pitchFamily="18" charset="0"/>
                <a:cs typeface="Times New Roman" pitchFamily="18" charset="0"/>
              </a:rPr>
              <a:t>      Muscle fibers without interconnecting gap junctions.</a:t>
            </a:r>
          </a:p>
          <a:p>
            <a:pPr>
              <a:buNone/>
            </a:pPr>
            <a:r>
              <a:rPr lang="en-US" sz="2800" dirty="0" smtClean="0">
                <a:latin typeface="Times New Roman" pitchFamily="18" charset="0"/>
                <a:cs typeface="Times New Roman" pitchFamily="18" charset="0"/>
              </a:rPr>
              <a:t>These smooth muscle fibers resemble the skeletal </a:t>
            </a:r>
          </a:p>
          <a:p>
            <a:pPr>
              <a:buNone/>
            </a:pPr>
            <a:r>
              <a:rPr lang="en-US" sz="2800" dirty="0" smtClean="0">
                <a:latin typeface="Times New Roman" pitchFamily="18" charset="0"/>
                <a:cs typeface="Times New Roman" pitchFamily="18" charset="0"/>
              </a:rPr>
              <a:t>muscle fibers. </a:t>
            </a:r>
          </a:p>
          <a:p>
            <a:pPr>
              <a:buNone/>
            </a:pPr>
            <a:r>
              <a:rPr lang="en-US" sz="2800" i="1" dirty="0" smtClean="0">
                <a:solidFill>
                  <a:srgbClr val="C00000"/>
                </a:solidFill>
                <a:latin typeface="Times New Roman" pitchFamily="18" charset="0"/>
                <a:cs typeface="Times New Roman" pitchFamily="18" charset="0"/>
              </a:rPr>
              <a:t>Distribution of Multiunit Smooth Muscle Fibers</a:t>
            </a:r>
          </a:p>
          <a:p>
            <a:pPr>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Ciliary</a:t>
            </a:r>
            <a:r>
              <a:rPr lang="en-US" sz="2800" dirty="0" smtClean="0">
                <a:latin typeface="Times New Roman" pitchFamily="18" charset="0"/>
                <a:cs typeface="Times New Roman" pitchFamily="18" charset="0"/>
              </a:rPr>
              <a:t> muscles of the eye, iris of the eye,</a:t>
            </a:r>
          </a:p>
          <a:p>
            <a:pPr>
              <a:buNone/>
            </a:pPr>
            <a:r>
              <a:rPr lang="en-US" sz="2800" dirty="0" smtClean="0">
                <a:latin typeface="Times New Roman" pitchFamily="18" charset="0"/>
                <a:cs typeface="Times New Roman" pitchFamily="18" charset="0"/>
              </a:rPr>
              <a:t>nictitating membrane (in cat), </a:t>
            </a:r>
            <a:r>
              <a:rPr lang="en-US" sz="2800" dirty="0" err="1" smtClean="0">
                <a:latin typeface="Times New Roman" pitchFamily="18" charset="0"/>
                <a:cs typeface="Times New Roman" pitchFamily="18" charset="0"/>
              </a:rPr>
              <a:t>arrector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pili</a:t>
            </a:r>
            <a:r>
              <a:rPr lang="en-US" sz="2800" dirty="0" smtClean="0">
                <a:latin typeface="Times New Roman" pitchFamily="18" charset="0"/>
                <a:cs typeface="Times New Roman" pitchFamily="18" charset="0"/>
              </a:rPr>
              <a:t> and large</a:t>
            </a:r>
          </a:p>
          <a:p>
            <a:pPr>
              <a:buNone/>
            </a:pPr>
            <a:r>
              <a:rPr lang="en-US" sz="2800" dirty="0" smtClean="0">
                <a:latin typeface="Times New Roman" pitchFamily="18" charset="0"/>
                <a:cs typeface="Times New Roman" pitchFamily="18" charset="0"/>
              </a:rPr>
              <a:t>blood vessels and in urinary bladder.</a:t>
            </a:r>
          </a:p>
          <a:p>
            <a:pPr>
              <a:buNone/>
            </a:pPr>
            <a:r>
              <a:rPr lang="en-US" sz="2800" dirty="0" smtClean="0">
                <a:solidFill>
                  <a:srgbClr val="C00000"/>
                </a:solidFill>
                <a:latin typeface="Times New Roman" pitchFamily="18" charset="0"/>
                <a:cs typeface="Times New Roman" pitchFamily="18" charset="0"/>
              </a:rPr>
              <a:t>Features</a:t>
            </a:r>
          </a:p>
          <a:p>
            <a:pPr>
              <a:buFont typeface="Wingdings" pitchFamily="2" charset="2"/>
              <a:buChar char="v"/>
            </a:pPr>
            <a:r>
              <a:rPr lang="en-US" sz="2800" dirty="0" smtClean="0">
                <a:latin typeface="Times New Roman" pitchFamily="18" charset="0"/>
                <a:cs typeface="Times New Roman" pitchFamily="18" charset="0"/>
              </a:rPr>
              <a:t>Individual fibers.</a:t>
            </a:r>
          </a:p>
          <a:p>
            <a:pPr>
              <a:buFont typeface="Wingdings" pitchFamily="2" charset="2"/>
              <a:buChar char="v"/>
            </a:pPr>
            <a:r>
              <a:rPr lang="en-US" sz="2800" dirty="0" smtClean="0">
                <a:latin typeface="Times New Roman" pitchFamily="18" charset="0"/>
                <a:cs typeface="Times New Roman" pitchFamily="18" charset="0"/>
              </a:rPr>
              <a:t>Each muscle fiber is innervated by a single nerve</a:t>
            </a:r>
          </a:p>
          <a:p>
            <a:pPr>
              <a:buNone/>
            </a:pPr>
            <a:r>
              <a:rPr lang="en-US" sz="2800" dirty="0" smtClean="0">
                <a:latin typeface="Times New Roman" pitchFamily="18" charset="0"/>
                <a:cs typeface="Times New Roman" pitchFamily="18" charset="0"/>
              </a:rPr>
              <a:t>ending</a:t>
            </a:r>
          </a:p>
          <a:p>
            <a:pPr>
              <a:buFont typeface="Wingdings" pitchFamily="2" charset="2"/>
              <a:buChar char="v"/>
            </a:pP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Font typeface="Wingdings" pitchFamily="2" charset="2"/>
              <a:buChar char="v"/>
            </a:pPr>
            <a:r>
              <a:rPr lang="en-US" sz="2800" dirty="0" smtClean="0">
                <a:latin typeface="Times New Roman" pitchFamily="18" charset="0"/>
                <a:cs typeface="Times New Roman" pitchFamily="18" charset="0"/>
              </a:rPr>
              <a:t>Each muscle fiber has got an outer membrane made up of glycoprotein, which helps to insulate and separate the muscle fibers from one another.</a:t>
            </a:r>
          </a:p>
          <a:p>
            <a:pPr>
              <a:buFont typeface="Wingdings" pitchFamily="2" charset="2"/>
              <a:buChar char="v"/>
            </a:pPr>
            <a:r>
              <a:rPr lang="en-US" sz="2800" dirty="0" smtClean="0">
                <a:latin typeface="Times New Roman" pitchFamily="18" charset="0"/>
                <a:cs typeface="Times New Roman" pitchFamily="18" charset="0"/>
              </a:rPr>
              <a:t>Control of these muscle fibers is mainly by nerve signals.</a:t>
            </a:r>
          </a:p>
          <a:p>
            <a:pPr>
              <a:buFont typeface="Wingdings" pitchFamily="2" charset="2"/>
              <a:buChar char="v"/>
            </a:pPr>
            <a:r>
              <a:rPr lang="en-US" sz="2800" dirty="0" smtClean="0">
                <a:latin typeface="Times New Roman" pitchFamily="18" charset="0"/>
                <a:cs typeface="Times New Roman" pitchFamily="18" charset="0"/>
              </a:rPr>
              <a:t>These smooth muscle fibers do not exhibit spontaneous contractions.</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solidFill>
                  <a:srgbClr val="FFC000"/>
                </a:solidFill>
                <a:latin typeface="Times New Roman" pitchFamily="18" charset="0"/>
                <a:cs typeface="Times New Roman" pitchFamily="18" charset="0"/>
              </a:rPr>
              <a:t>Electrophysiological properties</a:t>
            </a:r>
          </a:p>
          <a:p>
            <a:r>
              <a:rPr lang="en-US" dirty="0" smtClean="0">
                <a:latin typeface="Times New Roman" pitchFamily="18" charset="0"/>
                <a:cs typeface="Times New Roman" pitchFamily="18" charset="0"/>
              </a:rPr>
              <a:t>Resting membrane potential of the smooth muscle is not steady  but continuously waves and wanes, the value of </a:t>
            </a:r>
            <a:r>
              <a:rPr lang="en-US" dirty="0" err="1" smtClean="0">
                <a:latin typeface="Times New Roman" pitchFamily="18" charset="0"/>
                <a:cs typeface="Times New Roman" pitchFamily="18" charset="0"/>
              </a:rPr>
              <a:t>Vm</a:t>
            </a:r>
            <a:r>
              <a:rPr lang="en-US" dirty="0" smtClean="0">
                <a:latin typeface="Times New Roman" pitchFamily="18" charset="0"/>
                <a:cs typeface="Times New Roman" pitchFamily="18" charset="0"/>
              </a:rPr>
              <a:t> changes. The </a:t>
            </a:r>
            <a:r>
              <a:rPr lang="en-US" dirty="0" err="1" smtClean="0">
                <a:latin typeface="Times New Roman" pitchFamily="18" charset="0"/>
                <a:cs typeface="Times New Roman" pitchFamily="18" charset="0"/>
              </a:rPr>
              <a:t>Vm</a:t>
            </a:r>
            <a:r>
              <a:rPr lang="en-US" dirty="0" smtClean="0">
                <a:latin typeface="Times New Roman" pitchFamily="18" charset="0"/>
                <a:cs typeface="Times New Roman" pitchFamily="18" charset="0"/>
              </a:rPr>
              <a:t> is rising and falling all, the time.</a:t>
            </a:r>
          </a:p>
          <a:p>
            <a:r>
              <a:rPr lang="en-US" dirty="0" smtClean="0">
                <a:latin typeface="Times New Roman" pitchFamily="18" charset="0"/>
                <a:cs typeface="Times New Roman" pitchFamily="18" charset="0"/>
              </a:rPr>
              <a:t>In single unit smooth muscle, this spontaneous fluctuation of RMP leads to a state when the negativity of the </a:t>
            </a:r>
            <a:r>
              <a:rPr lang="en-US" dirty="0" err="1" smtClean="0">
                <a:latin typeface="Times New Roman" pitchFamily="18" charset="0"/>
                <a:cs typeface="Times New Roman" pitchFamily="18" charset="0"/>
              </a:rPr>
              <a:t>Vm</a:t>
            </a:r>
            <a:r>
              <a:rPr lang="en-US" dirty="0" smtClean="0">
                <a:latin typeface="Times New Roman" pitchFamily="18" charset="0"/>
                <a:cs typeface="Times New Roman" pitchFamily="18" charset="0"/>
              </a:rPr>
              <a:t> drops critically.</a:t>
            </a: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smtClean="0">
                <a:solidFill>
                  <a:srgbClr val="FFC000"/>
                </a:solidFill>
                <a:latin typeface="Times New Roman" pitchFamily="18" charset="0"/>
                <a:cs typeface="Times New Roman" pitchFamily="18" charset="0"/>
              </a:rPr>
              <a:t>General properties </a:t>
            </a:r>
          </a:p>
          <a:p>
            <a:pPr>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1.Autorhythmicity</a:t>
            </a:r>
          </a:p>
          <a:p>
            <a:pPr>
              <a:buNone/>
            </a:pPr>
            <a:r>
              <a:rPr lang="en-US" sz="2800" dirty="0" smtClean="0">
                <a:latin typeface="Times New Roman" pitchFamily="18" charset="0"/>
                <a:cs typeface="Times New Roman" pitchFamily="18" charset="0"/>
              </a:rPr>
              <a:t>     2. Tone</a:t>
            </a:r>
          </a:p>
          <a:p>
            <a:pPr>
              <a:buNone/>
            </a:pPr>
            <a:r>
              <a:rPr lang="en-US" sz="2800" dirty="0" smtClean="0">
                <a:latin typeface="Times New Roman" pitchFamily="18" charset="0"/>
                <a:cs typeface="Times New Roman" pitchFamily="18" charset="0"/>
              </a:rPr>
              <a:t>     3.Factors influencing the performance of </a:t>
            </a:r>
          </a:p>
          <a:p>
            <a:pPr>
              <a:buNone/>
            </a:pPr>
            <a:r>
              <a:rPr lang="en-US" sz="2800" dirty="0" smtClean="0">
                <a:latin typeface="Times New Roman" pitchFamily="18" charset="0"/>
                <a:cs typeface="Times New Roman" pitchFamily="18" charset="0"/>
              </a:rPr>
              <a:t>         smooth muscle</a:t>
            </a:r>
          </a:p>
          <a:p>
            <a:pPr>
              <a:buNone/>
            </a:pPr>
            <a:r>
              <a:rPr lang="en-US" sz="2800" dirty="0" err="1" smtClean="0">
                <a:solidFill>
                  <a:srgbClr val="00B0F0"/>
                </a:solidFill>
                <a:latin typeface="Times New Roman" pitchFamily="18" charset="0"/>
                <a:cs typeface="Times New Roman" pitchFamily="18" charset="0"/>
              </a:rPr>
              <a:t>Autorhythmicity</a:t>
            </a:r>
            <a:endParaRPr lang="en-US" sz="2800" dirty="0" smtClean="0">
              <a:solidFill>
                <a:srgbClr val="00B0F0"/>
              </a:solidFill>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In the organs where the single unit SMs are present,</a:t>
            </a:r>
          </a:p>
          <a:p>
            <a:pPr>
              <a:buNone/>
            </a:pPr>
            <a:r>
              <a:rPr lang="en-US" sz="2800" dirty="0" smtClean="0">
                <a:latin typeface="Times New Roman" pitchFamily="18" charset="0"/>
                <a:cs typeface="Times New Roman" pitchFamily="18" charset="0"/>
              </a:rPr>
              <a:t>there are </a:t>
            </a:r>
            <a:r>
              <a:rPr lang="en-US" sz="2800" dirty="0" smtClean="0">
                <a:solidFill>
                  <a:srgbClr val="FF0000"/>
                </a:solidFill>
                <a:latin typeface="Times New Roman" pitchFamily="18" charset="0"/>
                <a:cs typeface="Times New Roman" pitchFamily="18" charset="0"/>
              </a:rPr>
              <a:t>pace makers. </a:t>
            </a:r>
            <a:r>
              <a:rPr lang="en-US" sz="2800" dirty="0" smtClean="0">
                <a:latin typeface="Times New Roman" pitchFamily="18" charset="0"/>
                <a:cs typeface="Times New Roman" pitchFamily="18" charset="0"/>
              </a:rPr>
              <a:t>It generate impulses(AP) which </a:t>
            </a:r>
          </a:p>
          <a:p>
            <a:pPr>
              <a:buNone/>
            </a:pPr>
            <a:r>
              <a:rPr lang="en-US" sz="2800" dirty="0" smtClean="0">
                <a:latin typeface="Times New Roman" pitchFamily="18" charset="0"/>
                <a:cs typeface="Times New Roman" pitchFamily="18" charset="0"/>
              </a:rPr>
              <a:t>are propagated and stimulate the whole bundle of the </a:t>
            </a:r>
          </a:p>
          <a:p>
            <a:pPr>
              <a:buNone/>
            </a:pPr>
            <a:r>
              <a:rPr lang="en-US" sz="2800" dirty="0" smtClean="0">
                <a:latin typeface="Times New Roman" pitchFamily="18" charset="0"/>
                <a:cs typeface="Times New Roman" pitchFamily="18" charset="0"/>
              </a:rPr>
              <a:t>smooth muscles.</a:t>
            </a: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800" dirty="0" smtClean="0">
                <a:latin typeface="Times New Roman" pitchFamily="18" charset="0"/>
                <a:cs typeface="Times New Roman" pitchFamily="18" charset="0"/>
              </a:rPr>
              <a:t>	Due to the </a:t>
            </a:r>
            <a:r>
              <a:rPr lang="en-US" sz="2800" dirty="0" err="1" smtClean="0">
                <a:latin typeface="Times New Roman" pitchFamily="18" charset="0"/>
                <a:cs typeface="Times New Roman" pitchFamily="18" charset="0"/>
              </a:rPr>
              <a:t>autorhythmicity</a:t>
            </a:r>
            <a:r>
              <a:rPr lang="en-US" sz="2800" dirty="0" smtClean="0">
                <a:latin typeface="Times New Roman" pitchFamily="18" charset="0"/>
                <a:cs typeface="Times New Roman" pitchFamily="18" charset="0"/>
              </a:rPr>
              <a:t> the intestine retains its </a:t>
            </a:r>
          </a:p>
          <a:p>
            <a:pPr>
              <a:buNone/>
            </a:pPr>
            <a:r>
              <a:rPr lang="en-US" sz="2800" dirty="0" err="1" smtClean="0">
                <a:latin typeface="Times New Roman" pitchFamily="18" charset="0"/>
                <a:cs typeface="Times New Roman" pitchFamily="18" charset="0"/>
              </a:rPr>
              <a:t>motality</a:t>
            </a:r>
            <a:r>
              <a:rPr lang="en-US" sz="2800" dirty="0" smtClean="0">
                <a:latin typeface="Times New Roman" pitchFamily="18" charset="0"/>
                <a:cs typeface="Times New Roman" pitchFamily="18" charset="0"/>
              </a:rPr>
              <a:t> even after </a:t>
            </a:r>
            <a:r>
              <a:rPr lang="en-US" sz="2800" dirty="0" err="1" smtClean="0">
                <a:latin typeface="Times New Roman" pitchFamily="18" charset="0"/>
                <a:cs typeface="Times New Roman" pitchFamily="18" charset="0"/>
              </a:rPr>
              <a:t>vagotomy</a:t>
            </a:r>
            <a:r>
              <a:rPr lang="en-US" sz="2800" dirty="0" smtClean="0">
                <a:latin typeface="Times New Roman" pitchFamily="18" charset="0"/>
                <a:cs typeface="Times New Roman" pitchFamily="18" charset="0"/>
              </a:rPr>
              <a:t>.</a:t>
            </a:r>
          </a:p>
          <a:p>
            <a:pPr>
              <a:buNone/>
            </a:pPr>
            <a:endParaRPr lang="en-US" sz="2800" dirty="0" smtClean="0">
              <a:latin typeface="Times New Roman" pitchFamily="18" charset="0"/>
              <a:cs typeface="Times New Roman" pitchFamily="18" charset="0"/>
            </a:endParaRPr>
          </a:p>
          <a:p>
            <a:pPr>
              <a:buNone/>
            </a:pPr>
            <a:r>
              <a:rPr lang="en-US" sz="2800" dirty="0" smtClean="0">
                <a:solidFill>
                  <a:srgbClr val="00B0F0"/>
                </a:solidFill>
                <a:latin typeface="Times New Roman" pitchFamily="18" charset="0"/>
                <a:cs typeface="Times New Roman" pitchFamily="18" charset="0"/>
              </a:rPr>
              <a:t>Tone</a:t>
            </a:r>
          </a:p>
          <a:p>
            <a:pPr>
              <a:buNone/>
            </a:pPr>
            <a:r>
              <a:rPr lang="en-US" sz="2800" dirty="0" smtClean="0">
                <a:latin typeface="Times New Roman" pitchFamily="18" charset="0"/>
                <a:cs typeface="Times New Roman" pitchFamily="18" charset="0"/>
              </a:rPr>
              <a:t> 	In smooth muscle, the isolated intestine, in the tissue</a:t>
            </a:r>
          </a:p>
          <a:p>
            <a:pPr>
              <a:buNone/>
            </a:pPr>
            <a:r>
              <a:rPr lang="en-US" sz="2800" dirty="0" smtClean="0">
                <a:latin typeface="Times New Roman" pitchFamily="18" charset="0"/>
                <a:cs typeface="Times New Roman" pitchFamily="18" charset="0"/>
              </a:rPr>
              <a:t>organ bath, it maintains tone. In SMs the tone is present</a:t>
            </a:r>
          </a:p>
          <a:p>
            <a:pPr>
              <a:buNone/>
            </a:pPr>
            <a:r>
              <a:rPr lang="en-US" sz="2800" dirty="0" smtClean="0">
                <a:latin typeface="Times New Roman" pitchFamily="18" charset="0"/>
                <a:cs typeface="Times New Roman" pitchFamily="18" charset="0"/>
              </a:rPr>
              <a:t>even in complete absence of the extrinsic nerve supply.</a:t>
            </a:r>
          </a:p>
          <a:p>
            <a:pPr>
              <a:buNone/>
            </a:pPr>
            <a:endParaRPr lang="en-US"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ctr">
              <a:buNone/>
            </a:pPr>
            <a:r>
              <a:rPr lang="en-US" dirty="0" smtClean="0">
                <a:solidFill>
                  <a:srgbClr val="00B0F0"/>
                </a:solidFill>
                <a:latin typeface="Times New Roman" pitchFamily="18" charset="0"/>
                <a:cs typeface="Times New Roman" pitchFamily="18" charset="0"/>
              </a:rPr>
              <a:t>Factors influencing the performance of smooth</a:t>
            </a:r>
          </a:p>
          <a:p>
            <a:pPr algn="ctr">
              <a:buNone/>
            </a:pPr>
            <a:r>
              <a:rPr lang="en-US" dirty="0" smtClean="0">
                <a:solidFill>
                  <a:srgbClr val="00B0F0"/>
                </a:solidFill>
                <a:latin typeface="Times New Roman" pitchFamily="18" charset="0"/>
                <a:cs typeface="Times New Roman" pitchFamily="18" charset="0"/>
              </a:rPr>
              <a:t>Muscle.</a:t>
            </a:r>
          </a:p>
          <a:p>
            <a:pPr>
              <a:buNone/>
            </a:pPr>
            <a:r>
              <a:rPr lang="en-US" sz="2800" dirty="0" smtClean="0">
                <a:solidFill>
                  <a:srgbClr val="FFC000"/>
                </a:solidFill>
                <a:latin typeface="Times New Roman" pitchFamily="18" charset="0"/>
                <a:cs typeface="Times New Roman" pitchFamily="18" charset="0"/>
              </a:rPr>
              <a:t>Stretch: </a:t>
            </a:r>
            <a:r>
              <a:rPr lang="en-US" sz="2800" dirty="0" smtClean="0">
                <a:latin typeface="Times New Roman" pitchFamily="18" charset="0"/>
                <a:cs typeface="Times New Roman" pitchFamily="18" charset="0"/>
              </a:rPr>
              <a:t>It causes excitation of smooth muscles, when</a:t>
            </a:r>
          </a:p>
          <a:p>
            <a:pPr>
              <a:buNone/>
            </a:pPr>
            <a:r>
              <a:rPr lang="en-US" sz="2800" dirty="0" smtClean="0">
                <a:latin typeface="Times New Roman" pitchFamily="18" charset="0"/>
                <a:cs typeface="Times New Roman" pitchFamily="18" charset="0"/>
              </a:rPr>
              <a:t>spontaneous rhythmic contraction is present, stretch</a:t>
            </a:r>
          </a:p>
          <a:p>
            <a:pPr>
              <a:buNone/>
            </a:pPr>
            <a:r>
              <a:rPr lang="en-US" sz="2800" dirty="0" smtClean="0">
                <a:latin typeface="Times New Roman" pitchFamily="18" charset="0"/>
                <a:cs typeface="Times New Roman" pitchFamily="18" charset="0"/>
              </a:rPr>
              <a:t>causes sustained contraction.</a:t>
            </a:r>
          </a:p>
          <a:p>
            <a:pPr>
              <a:buNone/>
            </a:pPr>
            <a:r>
              <a:rPr lang="en-US" sz="2800" dirty="0" smtClean="0">
                <a:solidFill>
                  <a:srgbClr val="FFC000"/>
                </a:solidFill>
                <a:latin typeface="Times New Roman" pitchFamily="18" charset="0"/>
                <a:cs typeface="Times New Roman" pitchFamily="18" charset="0"/>
              </a:rPr>
              <a:t>Acetyl </a:t>
            </a:r>
            <a:r>
              <a:rPr lang="en-US" sz="2800" dirty="0" err="1" smtClean="0">
                <a:solidFill>
                  <a:srgbClr val="FFC000"/>
                </a:solidFill>
                <a:latin typeface="Times New Roman" pitchFamily="18" charset="0"/>
                <a:cs typeface="Times New Roman" pitchFamily="18" charset="0"/>
              </a:rPr>
              <a:t>Choline</a:t>
            </a:r>
            <a:r>
              <a:rPr lang="en-US" sz="2800" dirty="0" smtClean="0">
                <a:solidFill>
                  <a:srgbClr val="FFC000"/>
                </a:solidFill>
                <a:latin typeface="Times New Roman" pitchFamily="18" charset="0"/>
                <a:cs typeface="Times New Roman" pitchFamily="18" charset="0"/>
              </a:rPr>
              <a:t>(</a:t>
            </a:r>
            <a:r>
              <a:rPr lang="en-US" sz="2800" dirty="0" err="1" smtClean="0">
                <a:solidFill>
                  <a:srgbClr val="FFC000"/>
                </a:solidFill>
                <a:latin typeface="Times New Roman" pitchFamily="18" charset="0"/>
                <a:cs typeface="Times New Roman" pitchFamily="18" charset="0"/>
              </a:rPr>
              <a:t>ACh</a:t>
            </a:r>
            <a:r>
              <a:rPr lang="en-US" sz="2800" dirty="0" smtClean="0">
                <a:solidFill>
                  <a:srgbClr val="FFC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Stimulates the smooth muscles </a:t>
            </a:r>
          </a:p>
          <a:p>
            <a:pPr>
              <a:buNone/>
            </a:pPr>
            <a:r>
              <a:rPr lang="en-US" sz="2800" dirty="0" smtClean="0">
                <a:latin typeface="Times New Roman" pitchFamily="18" charset="0"/>
                <a:cs typeface="Times New Roman" pitchFamily="18" charset="0"/>
              </a:rPr>
              <a:t>and increase the force of contraction.</a:t>
            </a:r>
          </a:p>
          <a:p>
            <a:pPr>
              <a:buNone/>
            </a:pPr>
            <a:r>
              <a:rPr lang="en-US" sz="2800" dirty="0" smtClean="0">
                <a:solidFill>
                  <a:srgbClr val="FFC000"/>
                </a:solidFill>
                <a:latin typeface="Times New Roman" pitchFamily="18" charset="0"/>
                <a:cs typeface="Times New Roman" pitchFamily="18" charset="0"/>
              </a:rPr>
              <a:t>GI hormones: </a:t>
            </a:r>
            <a:r>
              <a:rPr lang="en-US" sz="2800" dirty="0" smtClean="0">
                <a:latin typeface="Times New Roman" pitchFamily="18" charset="0"/>
                <a:cs typeface="Times New Roman" pitchFamily="18" charset="0"/>
              </a:rPr>
              <a:t>Effects on contractions of the smooth </a:t>
            </a:r>
          </a:p>
          <a:p>
            <a:pPr>
              <a:buNone/>
            </a:pPr>
            <a:r>
              <a:rPr lang="en-US" sz="2800" dirty="0" smtClean="0">
                <a:latin typeface="Times New Roman" pitchFamily="18" charset="0"/>
                <a:cs typeface="Times New Roman" pitchFamily="18" charset="0"/>
              </a:rPr>
              <a:t>muscle of the gastrointestinal tract. </a:t>
            </a:r>
            <a:endParaRPr lang="en-US"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800" dirty="0" smtClean="0">
                <a:solidFill>
                  <a:srgbClr val="FFC000"/>
                </a:solidFill>
                <a:latin typeface="Times New Roman" pitchFamily="18" charset="0"/>
                <a:cs typeface="Times New Roman" pitchFamily="18" charset="0"/>
              </a:rPr>
              <a:t>Effects of classical hormones: </a:t>
            </a:r>
            <a:r>
              <a:rPr lang="en-US" sz="2800" dirty="0" smtClean="0">
                <a:latin typeface="Times New Roman" pitchFamily="18" charset="0"/>
                <a:cs typeface="Times New Roman" pitchFamily="18" charset="0"/>
              </a:rPr>
              <a:t>On uterus, estrogen</a:t>
            </a:r>
          </a:p>
          <a:p>
            <a:pPr>
              <a:buNone/>
            </a:pPr>
            <a:r>
              <a:rPr lang="en-US" sz="2800" dirty="0" smtClean="0">
                <a:latin typeface="Times New Roman" pitchFamily="18" charset="0"/>
                <a:cs typeface="Times New Roman" pitchFamily="18" charset="0"/>
              </a:rPr>
              <a:t>causes excitation, progesterone causes depression of the </a:t>
            </a:r>
          </a:p>
          <a:p>
            <a:pPr>
              <a:buNone/>
            </a:pPr>
            <a:r>
              <a:rPr lang="en-US" sz="2800" dirty="0" smtClean="0">
                <a:latin typeface="Times New Roman" pitchFamily="18" charset="0"/>
                <a:cs typeface="Times New Roman" pitchFamily="18" charset="0"/>
              </a:rPr>
              <a:t>Excitability. </a:t>
            </a:r>
            <a:r>
              <a:rPr lang="en-US" sz="2800" dirty="0" err="1" smtClean="0">
                <a:latin typeface="Times New Roman" pitchFamily="18" charset="0"/>
                <a:cs typeface="Times New Roman" pitchFamily="18" charset="0"/>
              </a:rPr>
              <a:t>Oxytocin</a:t>
            </a:r>
            <a:r>
              <a:rPr lang="en-US" sz="2800" dirty="0" smtClean="0">
                <a:latin typeface="Times New Roman" pitchFamily="18" charset="0"/>
                <a:cs typeface="Times New Roman" pitchFamily="18" charset="0"/>
              </a:rPr>
              <a:t> cause contraction of both uterine</a:t>
            </a:r>
          </a:p>
          <a:p>
            <a:pPr>
              <a:buNone/>
            </a:pPr>
            <a:r>
              <a:rPr lang="en-US" sz="2800" dirty="0" smtClean="0">
                <a:latin typeface="Times New Roman" pitchFamily="18" charset="0"/>
                <a:cs typeface="Times New Roman" pitchFamily="18" charset="0"/>
              </a:rPr>
              <a:t>muscle and </a:t>
            </a:r>
            <a:r>
              <a:rPr lang="en-US" sz="2800" dirty="0" err="1" smtClean="0">
                <a:latin typeface="Times New Roman" pitchFamily="18" charset="0"/>
                <a:cs typeface="Times New Roman" pitchFamily="18" charset="0"/>
              </a:rPr>
              <a:t>myoepithelial</a:t>
            </a:r>
            <a:r>
              <a:rPr lang="en-US" sz="2800" dirty="0" smtClean="0">
                <a:latin typeface="Times New Roman" pitchFamily="18" charset="0"/>
                <a:cs typeface="Times New Roman" pitchFamily="18" charset="0"/>
              </a:rPr>
              <a:t> cells of the mammary gland.</a:t>
            </a:r>
          </a:p>
          <a:p>
            <a:pPr>
              <a:buNone/>
            </a:pPr>
            <a:r>
              <a:rPr lang="en-US" sz="2800" dirty="0" smtClean="0">
                <a:solidFill>
                  <a:srgbClr val="FFC000"/>
                </a:solidFill>
                <a:latin typeface="Times New Roman" pitchFamily="18" charset="0"/>
                <a:cs typeface="Times New Roman" pitchFamily="18" charset="0"/>
              </a:rPr>
              <a:t>Histamines: </a:t>
            </a:r>
            <a:r>
              <a:rPr lang="en-US" sz="2800" dirty="0" smtClean="0">
                <a:latin typeface="Times New Roman" pitchFamily="18" charset="0"/>
                <a:cs typeface="Times New Roman" pitchFamily="18" charset="0"/>
              </a:rPr>
              <a:t>In susceptible individuals, causes</a:t>
            </a:r>
          </a:p>
          <a:p>
            <a:pPr>
              <a:buNone/>
            </a:pPr>
            <a:r>
              <a:rPr lang="en-US" sz="2800" dirty="0" smtClean="0">
                <a:latin typeface="Times New Roman" pitchFamily="18" charset="0"/>
                <a:cs typeface="Times New Roman" pitchFamily="18" charset="0"/>
              </a:rPr>
              <a:t>contraction of bronchial muscles and relaxation of the </a:t>
            </a:r>
          </a:p>
          <a:p>
            <a:pPr>
              <a:buNone/>
            </a:pPr>
            <a:r>
              <a:rPr lang="en-US" sz="2800" dirty="0" smtClean="0">
                <a:latin typeface="Times New Roman" pitchFamily="18" charset="0"/>
                <a:cs typeface="Times New Roman" pitchFamily="18" charset="0"/>
              </a:rPr>
              <a:t>arteriolar muscles. Sudden release of histamine in body</a:t>
            </a:r>
          </a:p>
          <a:p>
            <a:pPr>
              <a:buNone/>
            </a:pPr>
            <a:r>
              <a:rPr lang="en-US" sz="2800" dirty="0" smtClean="0">
                <a:latin typeface="Times New Roman" pitchFamily="18" charset="0"/>
                <a:cs typeface="Times New Roman" pitchFamily="18" charset="0"/>
              </a:rPr>
              <a:t> cause fall of BP and </a:t>
            </a:r>
            <a:r>
              <a:rPr lang="en-US" sz="2800" dirty="0" err="1" smtClean="0">
                <a:latin typeface="Times New Roman" pitchFamily="18" charset="0"/>
                <a:cs typeface="Times New Roman" pitchFamily="18" charset="0"/>
              </a:rPr>
              <a:t>bronchospasm</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dirty="0" smtClean="0">
                <a:solidFill>
                  <a:srgbClr val="FF0000"/>
                </a:solidFill>
                <a:latin typeface="Times New Roman" pitchFamily="18" charset="0"/>
                <a:cs typeface="Times New Roman" pitchFamily="18" charset="0"/>
              </a:rPr>
              <a:t>FUNCTIONS</a:t>
            </a:r>
          </a:p>
          <a:p>
            <a:pPr>
              <a:buNone/>
            </a:pPr>
            <a:r>
              <a:rPr lang="en-US" dirty="0" smtClean="0">
                <a:solidFill>
                  <a:srgbClr val="00B0F0"/>
                </a:solidFill>
                <a:latin typeface="Times New Roman" pitchFamily="18" charset="0"/>
                <a:cs typeface="Times New Roman" pitchFamily="18" charset="0"/>
              </a:rPr>
              <a:t>Cardiovascular System</a:t>
            </a:r>
          </a:p>
          <a:p>
            <a:r>
              <a:rPr lang="en-US" sz="2800" dirty="0" smtClean="0">
                <a:latin typeface="Times New Roman" pitchFamily="18" charset="0"/>
                <a:cs typeface="Times New Roman" pitchFamily="18" charset="0"/>
              </a:rPr>
              <a:t>Smooth muscle fibers around the blood vessels regulate blood pressure and blood flow through different organs and regions of the body.</a:t>
            </a:r>
          </a:p>
          <a:p>
            <a:pPr>
              <a:buNone/>
            </a:pPr>
            <a:r>
              <a:rPr lang="en-US" dirty="0" smtClean="0">
                <a:solidFill>
                  <a:srgbClr val="00B0F0"/>
                </a:solidFill>
                <a:latin typeface="Times New Roman" pitchFamily="18" charset="0"/>
                <a:cs typeface="Times New Roman" pitchFamily="18" charset="0"/>
              </a:rPr>
              <a:t>Respiratory System</a:t>
            </a:r>
          </a:p>
          <a:p>
            <a:r>
              <a:rPr lang="en-US" sz="2800" dirty="0" smtClean="0">
                <a:latin typeface="Times New Roman" pitchFamily="18" charset="0"/>
                <a:cs typeface="Times New Roman" pitchFamily="18" charset="0"/>
              </a:rPr>
              <a:t>Contraction and relaxation of smooth muscle fibers of the air passage alter the diameter of air passage and regulate the inflow and outflow of air.</a:t>
            </a: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KHMC\PHYSIOLOGY\Smooth Muscle.jpg"/>
          <p:cNvPicPr>
            <a:picLocks noGrp="1" noChangeAspect="1" noChangeArrowheads="1"/>
          </p:cNvPicPr>
          <p:nvPr>
            <p:ph idx="1"/>
          </p:nvPr>
        </p:nvPicPr>
        <p:blipFill>
          <a:blip r:embed="rId2" cstate="print"/>
          <a:srcRect/>
          <a:stretch>
            <a:fillRect/>
          </a:stretch>
        </p:blipFill>
        <p:spPr bwMode="auto">
          <a:xfrm>
            <a:off x="838200" y="990600"/>
            <a:ext cx="7696200" cy="5029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a:buNone/>
            </a:pPr>
            <a:r>
              <a:rPr lang="en-US" dirty="0" smtClean="0">
                <a:solidFill>
                  <a:srgbClr val="00B0F0"/>
                </a:solidFill>
                <a:latin typeface="Times New Roman" pitchFamily="18" charset="0"/>
                <a:cs typeface="Times New Roman" pitchFamily="18" charset="0"/>
              </a:rPr>
              <a:t>DIGESTIVE SYSTEM</a:t>
            </a:r>
          </a:p>
          <a:p>
            <a:pPr algn="just"/>
            <a:r>
              <a:rPr lang="en-US" sz="3000" dirty="0" smtClean="0">
                <a:latin typeface="Times New Roman" pitchFamily="18" charset="0"/>
                <a:cs typeface="Times New Roman" pitchFamily="18" charset="0"/>
              </a:rPr>
              <a:t>In digestive tract help in movement of food substances, mixing of food substance with digestive juices, absorption of digested material and elimination of unwanted substances. Sphincters along the digestive tract regulate the flow of materials.</a:t>
            </a:r>
          </a:p>
          <a:p>
            <a:pPr>
              <a:buNone/>
            </a:pPr>
            <a:r>
              <a:rPr lang="en-US" dirty="0" smtClean="0">
                <a:solidFill>
                  <a:srgbClr val="00B0F0"/>
                </a:solidFill>
                <a:latin typeface="Times New Roman" pitchFamily="18" charset="0"/>
                <a:cs typeface="Times New Roman" pitchFamily="18" charset="0"/>
              </a:rPr>
              <a:t>RENAL SYSTEM</a:t>
            </a:r>
          </a:p>
          <a:p>
            <a:pPr algn="just"/>
            <a:r>
              <a:rPr lang="en-US" sz="3000" dirty="0" smtClean="0">
                <a:latin typeface="Times New Roman" pitchFamily="18" charset="0"/>
                <a:cs typeface="Times New Roman" pitchFamily="18" charset="0"/>
              </a:rPr>
              <a:t>In renal blood vessels regulate renal blood flow and </a:t>
            </a:r>
            <a:r>
              <a:rPr lang="en-US" sz="3000" dirty="0" err="1" smtClean="0">
                <a:latin typeface="Times New Roman" pitchFamily="18" charset="0"/>
                <a:cs typeface="Times New Roman" pitchFamily="18" charset="0"/>
              </a:rPr>
              <a:t>glomerular</a:t>
            </a:r>
            <a:r>
              <a:rPr lang="en-US" sz="3000" dirty="0" smtClean="0">
                <a:latin typeface="Times New Roman" pitchFamily="18" charset="0"/>
                <a:cs typeface="Times New Roman" pitchFamily="18" charset="0"/>
              </a:rPr>
              <a:t> filtration.</a:t>
            </a:r>
          </a:p>
          <a:p>
            <a:pPr algn="just"/>
            <a:r>
              <a:rPr lang="en-US" sz="3000" dirty="0" smtClean="0">
                <a:latin typeface="Times New Roman" pitchFamily="18" charset="0"/>
                <a:cs typeface="Times New Roman" pitchFamily="18" charset="0"/>
              </a:rPr>
              <a:t>Smooth muscles in the </a:t>
            </a:r>
            <a:r>
              <a:rPr lang="en-US" sz="3000" dirty="0" err="1" smtClean="0">
                <a:latin typeface="Times New Roman" pitchFamily="18" charset="0"/>
                <a:cs typeface="Times New Roman" pitchFamily="18" charset="0"/>
              </a:rPr>
              <a:t>ureters</a:t>
            </a:r>
            <a:r>
              <a:rPr lang="en-US" sz="3000" dirty="0" smtClean="0">
                <a:latin typeface="Times New Roman" pitchFamily="18" charset="0"/>
                <a:cs typeface="Times New Roman" pitchFamily="18" charset="0"/>
              </a:rPr>
              <a:t> propel urine from kidneys to urinary bladder through </a:t>
            </a:r>
            <a:r>
              <a:rPr lang="en-US" sz="3000" dirty="0" err="1" smtClean="0">
                <a:latin typeface="Times New Roman" pitchFamily="18" charset="0"/>
                <a:cs typeface="Times New Roman" pitchFamily="18" charset="0"/>
              </a:rPr>
              <a:t>ureters</a:t>
            </a:r>
            <a:r>
              <a:rPr lang="en-US" sz="3000" dirty="0" smtClean="0">
                <a:latin typeface="Times New Roman" pitchFamily="18" charset="0"/>
                <a:cs typeface="Times New Roman" pitchFamily="18" charset="0"/>
              </a:rPr>
              <a:t>. Smooth muscles present in urinary bladder help voiding urine to the exterior.</a:t>
            </a:r>
            <a:endParaRPr lang="en-US" sz="3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sz="3300" dirty="0" smtClean="0">
                <a:solidFill>
                  <a:srgbClr val="00B0F0"/>
                </a:solidFill>
                <a:latin typeface="Times New Roman" pitchFamily="18" charset="0"/>
                <a:cs typeface="Times New Roman" pitchFamily="18" charset="0"/>
              </a:rPr>
              <a:t>REPRODUCTIVE SYSTEM</a:t>
            </a:r>
          </a:p>
          <a:p>
            <a:r>
              <a:rPr lang="en-US" dirty="0" smtClean="0">
                <a:latin typeface="Times New Roman" pitchFamily="18" charset="0"/>
                <a:cs typeface="Times New Roman" pitchFamily="18" charset="0"/>
              </a:rPr>
              <a:t>In males, smooth muscle fibers facilitate the movement of sperms and secretions from accessory glands along the reproductive tract.</a:t>
            </a:r>
          </a:p>
          <a:p>
            <a:r>
              <a:rPr lang="en-US" dirty="0" smtClean="0">
                <a:latin typeface="Times New Roman" pitchFamily="18" charset="0"/>
                <a:cs typeface="Times New Roman" pitchFamily="18" charset="0"/>
              </a:rPr>
              <a:t>In females, these muscles accelerate the movement of sperms through genital tract after sexual act, movement of ovum into uterus through fallopian tube, expulsion of menstrual fluid and delivery of the baby.</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buNone/>
            </a:pPr>
            <a:r>
              <a:rPr lang="en-US" b="1" dirty="0" smtClean="0">
                <a:solidFill>
                  <a:srgbClr val="00B0F0"/>
                </a:solidFill>
                <a:latin typeface="Times New Roman" pitchFamily="18" charset="0"/>
                <a:cs typeface="Times New Roman" pitchFamily="18" charset="0"/>
              </a:rPr>
              <a:t>CONTROL OF SMOOTH MUSCLE</a:t>
            </a:r>
          </a:p>
          <a:p>
            <a:pPr>
              <a:buNone/>
            </a:pPr>
            <a:r>
              <a:rPr lang="en-US" sz="2800" dirty="0" smtClean="0">
                <a:latin typeface="Times New Roman" pitchFamily="18" charset="0"/>
                <a:cs typeface="Times New Roman" pitchFamily="18" charset="0"/>
              </a:rPr>
              <a:t>      Smooth muscle fibers are controlled by:</a:t>
            </a:r>
          </a:p>
          <a:p>
            <a:pPr>
              <a:buNone/>
            </a:pPr>
            <a:r>
              <a:rPr lang="en-US" sz="2800" dirty="0" smtClean="0">
                <a:latin typeface="Times New Roman" pitchFamily="18" charset="0"/>
                <a:cs typeface="Times New Roman" pitchFamily="18" charset="0"/>
              </a:rPr>
              <a:t>             1. Nervous factors</a:t>
            </a:r>
          </a:p>
          <a:p>
            <a:pPr>
              <a:buNone/>
            </a:pP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Humoral</a:t>
            </a:r>
            <a:r>
              <a:rPr lang="en-US" sz="2800" dirty="0" smtClean="0">
                <a:latin typeface="Times New Roman" pitchFamily="18" charset="0"/>
                <a:cs typeface="Times New Roman" pitchFamily="18" charset="0"/>
              </a:rPr>
              <a:t> factors.</a:t>
            </a:r>
          </a:p>
          <a:p>
            <a:pPr>
              <a:buNone/>
            </a:pPr>
            <a:r>
              <a:rPr lang="en-US" sz="2800" dirty="0" smtClean="0">
                <a:latin typeface="Times New Roman" pitchFamily="18" charset="0"/>
                <a:cs typeface="Times New Roman" pitchFamily="18" charset="0"/>
              </a:rPr>
              <a:t>NERVOUS FACTORS</a:t>
            </a:r>
          </a:p>
          <a:p>
            <a:pPr>
              <a:buNone/>
            </a:pPr>
            <a:r>
              <a:rPr lang="en-US" sz="2800" dirty="0" smtClean="0">
                <a:latin typeface="Times New Roman" pitchFamily="18" charset="0"/>
                <a:cs typeface="Times New Roman" pitchFamily="18" charset="0"/>
              </a:rPr>
              <a:t>      Smooth muscles are supplied by both sympathetic</a:t>
            </a:r>
          </a:p>
          <a:p>
            <a:pPr>
              <a:buNone/>
            </a:pPr>
            <a:r>
              <a:rPr lang="en-US" sz="2800" dirty="0" smtClean="0">
                <a:latin typeface="Times New Roman" pitchFamily="18" charset="0"/>
                <a:cs typeface="Times New Roman" pitchFamily="18" charset="0"/>
              </a:rPr>
              <a:t>and parasympathetic nerves. These nerves initiate the</a:t>
            </a:r>
          </a:p>
          <a:p>
            <a:pPr>
              <a:buNone/>
            </a:pPr>
            <a:r>
              <a:rPr lang="en-US" sz="2800" dirty="0" smtClean="0">
                <a:latin typeface="Times New Roman" pitchFamily="18" charset="0"/>
                <a:cs typeface="Times New Roman" pitchFamily="18" charset="0"/>
              </a:rPr>
              <a:t>contraction of multiunit smooth muscle only. </a:t>
            </a:r>
          </a:p>
          <a:p>
            <a:pPr>
              <a:buNone/>
            </a:pPr>
            <a:r>
              <a:rPr lang="en-US" sz="2800" dirty="0" smtClean="0">
                <a:latin typeface="Times New Roman" pitchFamily="18" charset="0"/>
                <a:cs typeface="Times New Roman" pitchFamily="18" charset="0"/>
              </a:rPr>
              <a:t>HUMORAL FACTORS</a:t>
            </a:r>
          </a:p>
          <a:p>
            <a:pPr>
              <a:buNone/>
            </a:pPr>
            <a:r>
              <a:rPr lang="en-US" sz="2800" dirty="0" smtClean="0">
                <a:latin typeface="Times New Roman" pitchFamily="18" charset="0"/>
                <a:cs typeface="Times New Roman" pitchFamily="18" charset="0"/>
              </a:rPr>
              <a:t>        The </a:t>
            </a:r>
            <a:r>
              <a:rPr lang="en-US" sz="2800" dirty="0" err="1" smtClean="0">
                <a:latin typeface="Times New Roman" pitchFamily="18" charset="0"/>
                <a:cs typeface="Times New Roman" pitchFamily="18" charset="0"/>
              </a:rPr>
              <a:t>humoral</a:t>
            </a:r>
            <a:r>
              <a:rPr lang="en-US" sz="2800" dirty="0" smtClean="0">
                <a:latin typeface="Times New Roman" pitchFamily="18" charset="0"/>
                <a:cs typeface="Times New Roman" pitchFamily="18" charset="0"/>
              </a:rPr>
              <a:t> factors, like hormones, </a:t>
            </a:r>
          </a:p>
          <a:p>
            <a:pPr>
              <a:buNone/>
            </a:pPr>
            <a:r>
              <a:rPr lang="en-US" sz="2800" smtClean="0">
                <a:latin typeface="Times New Roman" pitchFamily="18" charset="0"/>
                <a:cs typeface="Times New Roman" pitchFamily="18" charset="0"/>
              </a:rPr>
              <a:t>Neurotransmitters. </a:t>
            </a:r>
            <a:endParaRPr lang="en-US" sz="2800" dirty="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6000" dirty="0" smtClean="0">
              <a:latin typeface="Algerian" pitchFamily="82" charset="0"/>
            </a:endParaRPr>
          </a:p>
          <a:p>
            <a:pPr>
              <a:buNone/>
            </a:pPr>
            <a:r>
              <a:rPr lang="en-US" sz="6000" dirty="0" smtClean="0">
                <a:latin typeface="Algerian" pitchFamily="82" charset="0"/>
              </a:rPr>
              <a:t>			</a:t>
            </a:r>
            <a:r>
              <a:rPr lang="en-US" sz="6000" dirty="0" smtClean="0">
                <a:solidFill>
                  <a:srgbClr val="00B050"/>
                </a:solidFill>
                <a:latin typeface="Algerian" pitchFamily="82" charset="0"/>
              </a:rPr>
              <a:t>THANK YOU</a:t>
            </a:r>
            <a:endParaRPr lang="en-US" sz="6000" dirty="0">
              <a:solidFill>
                <a:srgbClr val="00B050"/>
              </a:solidFill>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SKHMC\PHYSIOLOGY\Smooth Muscle 1.jpg"/>
          <p:cNvPicPr>
            <a:picLocks noGrp="1" noChangeAspect="1" noChangeArrowheads="1"/>
          </p:cNvPicPr>
          <p:nvPr>
            <p:ph idx="1"/>
          </p:nvPr>
        </p:nvPicPr>
        <p:blipFill>
          <a:blip r:embed="rId2" cstate="print"/>
          <a:srcRect/>
          <a:stretch>
            <a:fillRect/>
          </a:stretch>
        </p:blipFill>
        <p:spPr bwMode="auto">
          <a:xfrm>
            <a:off x="1067118" y="685800"/>
            <a:ext cx="7246245" cy="54403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ctr">
              <a:buNone/>
            </a:pPr>
            <a:r>
              <a:rPr lang="en-US" sz="3600" b="1" dirty="0" smtClean="0">
                <a:solidFill>
                  <a:srgbClr val="0070C0"/>
                </a:solidFill>
                <a:latin typeface="Times New Roman" pitchFamily="18" charset="0"/>
                <a:cs typeface="Times New Roman" pitchFamily="18" charset="0"/>
              </a:rPr>
              <a:t>SMOOTH MUSCLE</a:t>
            </a:r>
          </a:p>
          <a:p>
            <a:r>
              <a:rPr lang="en-US" dirty="0" smtClean="0">
                <a:latin typeface="Times New Roman" pitchFamily="18" charset="0"/>
                <a:cs typeface="Times New Roman" pitchFamily="18" charset="0"/>
              </a:rPr>
              <a:t>Also called as plain muscles or visceral muscles or involuntary muscles.</a:t>
            </a:r>
          </a:p>
          <a:p>
            <a:r>
              <a:rPr lang="en-US" dirty="0" smtClean="0">
                <a:latin typeface="Times New Roman" pitchFamily="18" charset="0"/>
                <a:cs typeface="Times New Roman" pitchFamily="18" charset="0"/>
              </a:rPr>
              <a:t>Smooth muscles are Non-striated and Involuntary muscles.</a:t>
            </a:r>
          </a:p>
          <a:p>
            <a:r>
              <a:rPr lang="en-US" dirty="0" smtClean="0">
                <a:latin typeface="Times New Roman" pitchFamily="18" charset="0"/>
                <a:cs typeface="Times New Roman" pitchFamily="18" charset="0"/>
              </a:rPr>
              <a:t>Present in almost all the organs in the form of sheets, bundles or strands of smooth muscle cells.</a:t>
            </a:r>
          </a:p>
          <a:p>
            <a:r>
              <a:rPr lang="en-US" dirty="0" smtClean="0">
                <a:latin typeface="Times New Roman" pitchFamily="18" charset="0"/>
                <a:cs typeface="Times New Roman" pitchFamily="18" charset="0"/>
              </a:rPr>
              <a:t>Forms the major contractile tissues of various organs.</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dirty="0" smtClean="0">
                <a:solidFill>
                  <a:srgbClr val="FF0000"/>
                </a:solidFill>
                <a:latin typeface="Times New Roman" pitchFamily="18" charset="0"/>
                <a:cs typeface="Times New Roman" pitchFamily="18" charset="0"/>
              </a:rPr>
              <a:t>GIT: </a:t>
            </a:r>
            <a:r>
              <a:rPr lang="en-US" dirty="0" smtClean="0">
                <a:latin typeface="Times New Roman" pitchFamily="18" charset="0"/>
                <a:cs typeface="Times New Roman" pitchFamily="18" charset="0"/>
              </a:rPr>
              <a:t>walls of </a:t>
            </a:r>
            <a:r>
              <a:rPr lang="en-US" dirty="0" err="1" smtClean="0">
                <a:latin typeface="Times New Roman" pitchFamily="18" charset="0"/>
                <a:cs typeface="Times New Roman" pitchFamily="18" charset="0"/>
              </a:rPr>
              <a:t>Oesophagus</a:t>
            </a:r>
            <a:r>
              <a:rPr lang="en-US" dirty="0" smtClean="0">
                <a:latin typeface="Times New Roman" pitchFamily="18" charset="0"/>
                <a:cs typeface="Times New Roman" pitchFamily="18" charset="0"/>
              </a:rPr>
              <a:t>, Stomach, Intestine and ducts of digestive glands.</a:t>
            </a:r>
          </a:p>
          <a:p>
            <a:r>
              <a:rPr lang="en-US" dirty="0" smtClean="0">
                <a:solidFill>
                  <a:srgbClr val="FF0000"/>
                </a:solidFill>
                <a:latin typeface="Times New Roman" pitchFamily="18" charset="0"/>
                <a:cs typeface="Times New Roman" pitchFamily="18" charset="0"/>
              </a:rPr>
              <a:t>Respiratory Tract</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Trachea, Bronchial tubes and alveolar ducts.</a:t>
            </a:r>
          </a:p>
          <a:p>
            <a:r>
              <a:rPr lang="en-US" dirty="0" smtClean="0">
                <a:solidFill>
                  <a:srgbClr val="FF0000"/>
                </a:solidFill>
                <a:latin typeface="Times New Roman" pitchFamily="18" charset="0"/>
                <a:cs typeface="Times New Roman" pitchFamily="18" charset="0"/>
              </a:rPr>
              <a:t>Excretory System: </a:t>
            </a:r>
            <a:r>
              <a:rPr lang="en-US" dirty="0" err="1" smtClean="0">
                <a:latin typeface="Times New Roman" pitchFamily="18" charset="0"/>
                <a:cs typeface="Times New Roman" pitchFamily="18" charset="0"/>
              </a:rPr>
              <a:t>Ureter</a:t>
            </a:r>
            <a:r>
              <a:rPr lang="en-US" dirty="0" smtClean="0">
                <a:latin typeface="Times New Roman" pitchFamily="18" charset="0"/>
                <a:cs typeface="Times New Roman" pitchFamily="18" charset="0"/>
              </a:rPr>
              <a:t>, Urinary bladder and urethra.</a:t>
            </a:r>
          </a:p>
          <a:p>
            <a:r>
              <a:rPr lang="en-US" dirty="0" smtClean="0">
                <a:latin typeface="Times New Roman" pitchFamily="18" charset="0"/>
                <a:cs typeface="Times New Roman" pitchFamily="18" charset="0"/>
              </a:rPr>
              <a:t>Walls of blood vessels</a:t>
            </a:r>
          </a:p>
          <a:p>
            <a:r>
              <a:rPr lang="en-US" dirty="0" smtClean="0">
                <a:latin typeface="Times New Roman" pitchFamily="18" charset="0"/>
                <a:cs typeface="Times New Roman" pitchFamily="18" charset="0"/>
              </a:rPr>
              <a:t>Mammary glands, Uterus, Genital ducts, prostate and Scrotum.</a:t>
            </a:r>
          </a:p>
          <a:p>
            <a:r>
              <a:rPr lang="en-US" dirty="0" smtClean="0">
                <a:latin typeface="Times New Roman" pitchFamily="18" charset="0"/>
                <a:cs typeface="Times New Roman" pitchFamily="18" charset="0"/>
              </a:rPr>
              <a:t>Iris and </a:t>
            </a:r>
            <a:r>
              <a:rPr lang="en-US" dirty="0" err="1" smtClean="0">
                <a:latin typeface="Times New Roman" pitchFamily="18" charset="0"/>
                <a:cs typeface="Times New Roman" pitchFamily="18" charset="0"/>
              </a:rPr>
              <a:t>ciliary</a:t>
            </a:r>
            <a:r>
              <a:rPr lang="en-US" dirty="0" smtClean="0">
                <a:latin typeface="Times New Roman" pitchFamily="18" charset="0"/>
                <a:cs typeface="Times New Roman" pitchFamily="18" charset="0"/>
              </a:rPr>
              <a:t> body of the eye</a:t>
            </a: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solidFill>
                  <a:srgbClr val="FFC000"/>
                </a:solidFill>
                <a:latin typeface="Times New Roman" pitchFamily="18" charset="0"/>
                <a:cs typeface="Times New Roman" pitchFamily="18" charset="0"/>
              </a:rPr>
              <a:t>Structure of smooth muscle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Fusiform</a:t>
            </a:r>
            <a:r>
              <a:rPr lang="en-US" dirty="0" smtClean="0">
                <a:latin typeface="Times New Roman" pitchFamily="18" charset="0"/>
                <a:cs typeface="Times New Roman" pitchFamily="18" charset="0"/>
              </a:rPr>
              <a:t> or elongated cells, very small, 2-4 microns in diameter and</a:t>
            </a:r>
          </a:p>
          <a:p>
            <a:pPr>
              <a:buNone/>
            </a:pPr>
            <a:r>
              <a:rPr lang="en-US" dirty="0" smtClean="0">
                <a:latin typeface="Times New Roman" pitchFamily="18" charset="0"/>
                <a:cs typeface="Times New Roman" pitchFamily="18" charset="0"/>
              </a:rPr>
              <a:t>50 – 200 microns in </a:t>
            </a:r>
          </a:p>
          <a:p>
            <a:pPr>
              <a:buNone/>
            </a:pPr>
            <a:r>
              <a:rPr lang="en-US" dirty="0" smtClean="0">
                <a:latin typeface="Times New Roman" pitchFamily="18" charset="0"/>
                <a:cs typeface="Times New Roman" pitchFamily="18" charset="0"/>
              </a:rPr>
              <a:t>length. Nucleus is single </a:t>
            </a:r>
          </a:p>
          <a:p>
            <a:pPr>
              <a:buNone/>
            </a:pPr>
            <a:r>
              <a:rPr lang="en-US" dirty="0" smtClean="0">
                <a:latin typeface="Times New Roman" pitchFamily="18" charset="0"/>
                <a:cs typeface="Times New Roman" pitchFamily="18" charset="0"/>
              </a:rPr>
              <a:t>elongated and centrally </a:t>
            </a:r>
          </a:p>
          <a:p>
            <a:pPr>
              <a:buNone/>
            </a:pPr>
            <a:r>
              <a:rPr lang="en-US" dirty="0" smtClean="0">
                <a:latin typeface="Times New Roman" pitchFamily="18" charset="0"/>
                <a:cs typeface="Times New Roman" pitchFamily="18" charset="0"/>
              </a:rPr>
              <a:t>placed</a:t>
            </a:r>
            <a:endParaRPr lang="en-US" dirty="0">
              <a:latin typeface="Times New Roman" pitchFamily="18" charset="0"/>
              <a:cs typeface="Times New Roman" pitchFamily="18" charset="0"/>
            </a:endParaRPr>
          </a:p>
        </p:txBody>
      </p:sp>
      <p:pic>
        <p:nvPicPr>
          <p:cNvPr id="4" name="Picture 2" descr="D:\SKHMC\PHYSIOLOGY\Smooth Muscle.jpg"/>
          <p:cNvPicPr>
            <a:picLocks noChangeAspect="1" noChangeArrowheads="1"/>
          </p:cNvPicPr>
          <p:nvPr/>
        </p:nvPicPr>
        <p:blipFill>
          <a:blip r:embed="rId2" cstate="print"/>
          <a:srcRect/>
          <a:stretch>
            <a:fillRect/>
          </a:stretch>
        </p:blipFill>
        <p:spPr bwMode="auto">
          <a:xfrm>
            <a:off x="4876800" y="1600200"/>
            <a:ext cx="4114800" cy="4876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2800" dirty="0" smtClean="0">
                <a:solidFill>
                  <a:srgbClr val="FFC000"/>
                </a:solidFill>
                <a:latin typeface="Times New Roman" pitchFamily="18" charset="0"/>
                <a:cs typeface="Times New Roman" pitchFamily="18" charset="0"/>
              </a:rPr>
              <a:t>Myofibrils and </a:t>
            </a:r>
            <a:r>
              <a:rPr lang="en-US" sz="2800" dirty="0" err="1" smtClean="0">
                <a:solidFill>
                  <a:srgbClr val="FFC000"/>
                </a:solidFill>
                <a:latin typeface="Times New Roman" pitchFamily="18" charset="0"/>
                <a:cs typeface="Times New Roman" pitchFamily="18" charset="0"/>
              </a:rPr>
              <a:t>Sarcomere</a:t>
            </a:r>
            <a:r>
              <a:rPr lang="en-US" sz="2800" dirty="0" smtClean="0">
                <a:latin typeface="Times New Roman" pitchFamily="18" charset="0"/>
                <a:cs typeface="Times New Roman" pitchFamily="18" charset="0"/>
              </a:rPr>
              <a:t>: Well-defined Myofibrils and </a:t>
            </a:r>
            <a:r>
              <a:rPr lang="en-US" sz="2800" dirty="0" err="1" smtClean="0">
                <a:latin typeface="Times New Roman" pitchFamily="18" charset="0"/>
                <a:cs typeface="Times New Roman" pitchFamily="18" charset="0"/>
              </a:rPr>
              <a:t>sarcomere</a:t>
            </a:r>
            <a:r>
              <a:rPr lang="en-US" sz="2800" dirty="0" smtClean="0">
                <a:latin typeface="Times New Roman" pitchFamily="18" charset="0"/>
                <a:cs typeface="Times New Roman" pitchFamily="18" charset="0"/>
              </a:rPr>
              <a:t> are absent. So alternate dark and light bands are absent, it gives non-striated appearance.</a:t>
            </a:r>
          </a:p>
          <a:p>
            <a:pPr algn="just"/>
            <a:r>
              <a:rPr lang="en-US" sz="2800" dirty="0" err="1" smtClean="0">
                <a:solidFill>
                  <a:srgbClr val="FFC000"/>
                </a:solidFill>
                <a:latin typeface="Times New Roman" pitchFamily="18" charset="0"/>
                <a:cs typeface="Times New Roman" pitchFamily="18" charset="0"/>
              </a:rPr>
              <a:t>Myofilaments</a:t>
            </a:r>
            <a:r>
              <a:rPr lang="en-US" sz="2800" dirty="0" smtClean="0">
                <a:solidFill>
                  <a:srgbClr val="FFC000"/>
                </a:solidFill>
                <a:latin typeface="Times New Roman" pitchFamily="18" charset="0"/>
                <a:cs typeface="Times New Roman" pitchFamily="18" charset="0"/>
              </a:rPr>
              <a:t> and contractile proteins</a:t>
            </a:r>
            <a:r>
              <a:rPr lang="en-US" sz="2800" dirty="0" smtClean="0">
                <a:latin typeface="Times New Roman" pitchFamily="18" charset="0"/>
                <a:cs typeface="Times New Roman" pitchFamily="18" charset="0"/>
              </a:rPr>
              <a:t>: Contractile proteins in smooth muscle fiber are </a:t>
            </a:r>
            <a:r>
              <a:rPr lang="en-US" sz="2800" dirty="0" err="1" smtClean="0">
                <a:solidFill>
                  <a:srgbClr val="92D050"/>
                </a:solidFill>
                <a:latin typeface="Times New Roman" pitchFamily="18" charset="0"/>
                <a:cs typeface="Times New Roman" pitchFamily="18" charset="0"/>
              </a:rPr>
              <a:t>actin</a:t>
            </a:r>
            <a:r>
              <a:rPr lang="en-US" sz="2800" dirty="0" smtClean="0">
                <a:solidFill>
                  <a:srgbClr val="92D050"/>
                </a:solidFill>
                <a:latin typeface="Times New Roman" pitchFamily="18" charset="0"/>
                <a:cs typeface="Times New Roman" pitchFamily="18" charset="0"/>
              </a:rPr>
              <a:t>, myosin </a:t>
            </a:r>
            <a:r>
              <a:rPr lang="en-US" sz="2800" dirty="0" smtClean="0">
                <a:latin typeface="Times New Roman" pitchFamily="18" charset="0"/>
                <a:cs typeface="Times New Roman" pitchFamily="18" charset="0"/>
              </a:rPr>
              <a:t>and </a:t>
            </a:r>
            <a:r>
              <a:rPr lang="en-US" sz="2800" dirty="0" err="1" smtClean="0">
                <a:solidFill>
                  <a:srgbClr val="92D050"/>
                </a:solidFill>
                <a:latin typeface="Times New Roman" pitchFamily="18" charset="0"/>
                <a:cs typeface="Times New Roman" pitchFamily="18" charset="0"/>
              </a:rPr>
              <a:t>tropomyosin</a:t>
            </a:r>
            <a:r>
              <a:rPr lang="en-US" sz="2800" dirty="0" smtClean="0">
                <a:latin typeface="Times New Roman" pitchFamily="18" charset="0"/>
                <a:cs typeface="Times New Roman" pitchFamily="18" charset="0"/>
              </a:rPr>
              <a:t>. Thick and thin filaments are present in smooth muscle, but not arranged in orderly.</a:t>
            </a:r>
          </a:p>
          <a:p>
            <a:pPr algn="just"/>
            <a:r>
              <a:rPr lang="en-US" sz="2800" dirty="0" smtClean="0">
                <a:latin typeface="Times New Roman" pitchFamily="18" charset="0"/>
                <a:cs typeface="Times New Roman" pitchFamily="18" charset="0"/>
              </a:rPr>
              <a:t>Thick filaments are formed by Myosin molecules and are scattered in </a:t>
            </a:r>
            <a:r>
              <a:rPr lang="en-US" sz="2800" dirty="0" err="1" smtClean="0">
                <a:latin typeface="Times New Roman" pitchFamily="18" charset="0"/>
                <a:cs typeface="Times New Roman" pitchFamily="18" charset="0"/>
              </a:rPr>
              <a:t>sarcoplasm</a:t>
            </a:r>
            <a:r>
              <a:rPr lang="en-US" sz="2800" dirty="0" smtClean="0">
                <a:latin typeface="Times New Roman" pitchFamily="18" charset="0"/>
                <a:cs typeface="Times New Roman" pitchFamily="18" charset="0"/>
              </a:rPr>
              <a:t>. Contain more number of cross bridge than in  skeletal muscle. Thin filaments are formed by </a:t>
            </a:r>
            <a:r>
              <a:rPr lang="en-US" sz="2800" dirty="0" err="1" smtClean="0">
                <a:latin typeface="Times New Roman" pitchFamily="18" charset="0"/>
                <a:cs typeface="Times New Roman" pitchFamily="18" charset="0"/>
              </a:rPr>
              <a:t>actin</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tropomyosin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buNone/>
            </a:pPr>
            <a:r>
              <a:rPr lang="en-US" dirty="0" smtClean="0">
                <a:solidFill>
                  <a:srgbClr val="FFC000"/>
                </a:solidFill>
                <a:latin typeface="Times New Roman" pitchFamily="18" charset="0"/>
                <a:cs typeface="Times New Roman" pitchFamily="18" charset="0"/>
              </a:rPr>
              <a:t>Dense </a:t>
            </a:r>
            <a:r>
              <a:rPr lang="en-US" dirty="0" err="1" smtClean="0">
                <a:solidFill>
                  <a:srgbClr val="FFC000"/>
                </a:solidFill>
                <a:latin typeface="Times New Roman" pitchFamily="18" charset="0"/>
                <a:cs typeface="Times New Roman" pitchFamily="18" charset="0"/>
              </a:rPr>
              <a:t>Bodies:</a:t>
            </a:r>
            <a:r>
              <a:rPr lang="en-US" dirty="0" err="1" smtClean="0">
                <a:latin typeface="Times New Roman" pitchFamily="18" charset="0"/>
                <a:cs typeface="Times New Roman" pitchFamily="18" charset="0"/>
              </a:rPr>
              <a:t>Special</a:t>
            </a:r>
            <a:r>
              <a:rPr lang="en-US" dirty="0" smtClean="0">
                <a:latin typeface="Times New Roman" pitchFamily="18" charset="0"/>
                <a:cs typeface="Times New Roman" pitchFamily="18" charset="0"/>
              </a:rPr>
              <a:t> structure of smooth muscle fibers to which </a:t>
            </a:r>
            <a:r>
              <a:rPr lang="en-US" dirty="0" err="1" smtClean="0">
                <a:latin typeface="Times New Roman" pitchFamily="18" charset="0"/>
                <a:cs typeface="Times New Roman" pitchFamily="18" charset="0"/>
              </a:rPr>
              <a:t>actin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tropomyosin</a:t>
            </a:r>
            <a:r>
              <a:rPr lang="en-US" dirty="0" smtClean="0">
                <a:latin typeface="Times New Roman" pitchFamily="18" charset="0"/>
                <a:cs typeface="Times New Roman" pitchFamily="18" charset="0"/>
              </a:rPr>
              <a:t> molecules of thin filaments are attached. It is scattered all over the </a:t>
            </a:r>
            <a:r>
              <a:rPr lang="en-US" dirty="0" err="1" smtClean="0">
                <a:latin typeface="Times New Roman" pitchFamily="18" charset="0"/>
                <a:cs typeface="Times New Roman" pitchFamily="18" charset="0"/>
              </a:rPr>
              <a:t>sarcoplasm</a:t>
            </a:r>
            <a:r>
              <a:rPr lang="en-US" dirty="0" smtClean="0">
                <a:latin typeface="Times New Roman" pitchFamily="18" charset="0"/>
                <a:cs typeface="Times New Roman" pitchFamily="18" charset="0"/>
              </a:rPr>
              <a:t> in the network of intermediate filaments, which is formed by protein </a:t>
            </a:r>
            <a:r>
              <a:rPr lang="en-US" dirty="0" err="1" smtClean="0">
                <a:solidFill>
                  <a:srgbClr val="92D050"/>
                </a:solidFill>
                <a:latin typeface="Times New Roman" pitchFamily="18" charset="0"/>
                <a:cs typeface="Times New Roman" pitchFamily="18" charset="0"/>
              </a:rPr>
              <a:t>desmin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Firmly attached to </a:t>
            </a:r>
            <a:r>
              <a:rPr lang="en-US" dirty="0" err="1" smtClean="0">
                <a:latin typeface="Times New Roman" pitchFamily="18" charset="0"/>
                <a:cs typeface="Times New Roman" pitchFamily="18" charset="0"/>
              </a:rPr>
              <a:t>sarcolemma</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The anchoring of the dense bodies, intermediate filaments and thin filaments make the smooth muscle fiber shorten when sliding occurs between thick and thin filaments. Intermediate and thin filament of smooth</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800" dirty="0" smtClean="0">
                <a:latin typeface="Times New Roman" pitchFamily="18" charset="0"/>
                <a:cs typeface="Times New Roman" pitchFamily="18" charset="0"/>
              </a:rPr>
              <a:t>Dense bodies are not arranged in straight line. Because of this, smooth muscle fibers twist like corkscrew during contraction.</a:t>
            </a:r>
          </a:p>
          <a:p>
            <a:r>
              <a:rPr lang="en-US" sz="2800" dirty="0" smtClean="0">
                <a:latin typeface="Times New Roman" pitchFamily="18" charset="0"/>
                <a:cs typeface="Times New Roman" pitchFamily="18" charset="0"/>
              </a:rPr>
              <a:t>Adjacent smooth muscle fibers are bound together at dense bodies. It helps to transmit the contraction from one cell to another throughout the tissue.</a:t>
            </a:r>
          </a:p>
          <a:p>
            <a:r>
              <a:rPr lang="en-US" sz="2800" dirty="0" smtClean="0">
                <a:latin typeface="Times New Roman" pitchFamily="18" charset="0"/>
                <a:cs typeface="Times New Roman" pitchFamily="18" charset="0"/>
              </a:rPr>
              <a:t>Smooth muscle fibers are covered by connective tissue. But the tendons and </a:t>
            </a:r>
            <a:r>
              <a:rPr lang="en-US" sz="2800" dirty="0" err="1" smtClean="0">
                <a:latin typeface="Times New Roman" pitchFamily="18" charset="0"/>
                <a:cs typeface="Times New Roman" pitchFamily="18" charset="0"/>
              </a:rPr>
              <a:t>aponeurosis</a:t>
            </a:r>
            <a:r>
              <a:rPr lang="en-US" sz="2800" dirty="0" smtClean="0">
                <a:latin typeface="Times New Roman" pitchFamily="18" charset="0"/>
                <a:cs typeface="Times New Roman" pitchFamily="18" charset="0"/>
              </a:rPr>
              <a:t> are absent.</a:t>
            </a: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1054</Words>
  <Application>Microsoft Office PowerPoint</Application>
  <PresentationFormat>On-screen Show (4:3)</PresentationFormat>
  <Paragraphs>129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SMOOTH MUSCLE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cp:revision>
  <dcterms:created xsi:type="dcterms:W3CDTF">2006-08-16T00:00:00Z</dcterms:created>
  <dcterms:modified xsi:type="dcterms:W3CDTF">2021-11-02T04:20:04Z</dcterms:modified>
</cp:coreProperties>
</file>